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0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7432"/>
          </a:xfrm>
          <a:prstGeom prst="rect">
            <a:avLst/>
          </a:prstGeom>
          <a:solidFill>
            <a:srgbClr val="4FC3F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280160"/>
            <a:ext cx="7680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200" b="1" spc="200" kern="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OrbitRoute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1371600" y="228600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20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Intelligent Workload Orchestration</a:t>
            </a:r>
            <a:endParaRPr lang="en-US" sz="20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20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Space-Based AI Compute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657600" y="3566160"/>
            <a:ext cx="1828800" cy="0"/>
          </a:xfrm>
          <a:prstGeom prst="line">
            <a:avLst/>
          </a:prstGeom>
          <a:noFill/>
          <a:ln w="25400">
            <a:solidFill>
              <a:srgbClr val="4FC3F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38404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orbitroute.ai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43891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Round  |  March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50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Problem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1097280" cy="0"/>
          </a:xfrm>
          <a:prstGeom prst="line">
            <a:avLst/>
          </a:prstGeom>
          <a:noFill/>
          <a:ln w="31750">
            <a:solidFill>
              <a:srgbClr val="4FC3F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463040"/>
            <a:ext cx="3657600" cy="137160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05840" y="160020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4FC3F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$200B+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05840" y="210312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compute market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30% YoY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663440" y="1463040"/>
            <a:ext cx="3657600" cy="137160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937760" y="160020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4FC3F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GPU Crisis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4937760" y="210312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outstripping supply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every major provider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31520" y="3108960"/>
            <a:ext cx="3657600" cy="137160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005840" y="324612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4FC3F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Zero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005840" y="37490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 layers connecting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orbital compute to cloud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663440" y="3108960"/>
            <a:ext cx="3657600" cy="137160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937760" y="324612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4FC3F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30%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937760" y="37490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orbital GPU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utilization without orchestration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50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Solution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1097280" cy="0"/>
          </a:xfrm>
          <a:prstGeom prst="line">
            <a:avLst/>
          </a:prstGeom>
          <a:noFill/>
          <a:ln w="31750">
            <a:solidFill>
              <a:srgbClr val="4FC3F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6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OrbitRoute routes AI inference and training jobs between orbital</a:t>
            </a:r>
            <a:endParaRPr lang="en-US" sz="16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6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clusters and terrestrial cloud infrastructure in real-time.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31520" y="2377440"/>
            <a:ext cx="2560320" cy="219456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31520" y="2377440"/>
            <a:ext cx="2560320" cy="36576"/>
          </a:xfrm>
          <a:prstGeom prst="rect">
            <a:avLst/>
          </a:prstGeom>
          <a:solidFill>
            <a:srgbClr val="4FC3F7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265176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35%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005840" y="3246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Savings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35661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 cloud-only compute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566160" y="2377440"/>
            <a:ext cx="2560320" cy="219456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566160" y="2377440"/>
            <a:ext cx="2560320" cy="36576"/>
          </a:xfrm>
          <a:prstGeom prst="rect">
            <a:avLst/>
          </a:prstGeom>
          <a:solidFill>
            <a:srgbClr val="4FC3F7"/>
          </a:solidFill>
          <a:ln/>
        </p:spPr>
      </p:sp>
      <p:sp>
        <p:nvSpPr>
          <p:cNvPr id="12" name="Text 10"/>
          <p:cNvSpPr/>
          <p:nvPr/>
        </p:nvSpPr>
        <p:spPr>
          <a:xfrm>
            <a:off x="3840480" y="265176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25ms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3840480" y="3246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LEO Latency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840480" y="35661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orbital round-trip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0" y="2377440"/>
            <a:ext cx="2560320" cy="219456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400800" y="2377440"/>
            <a:ext cx="2560320" cy="36576"/>
          </a:xfrm>
          <a:prstGeom prst="rect">
            <a:avLst/>
          </a:prstGeom>
          <a:solidFill>
            <a:srgbClr val="4FC3F7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0" y="265176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 API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6675120" y="3246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Endpoint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675120" y="35661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cloud + orbital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50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How It Works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1097280" cy="0"/>
          </a:xfrm>
          <a:prstGeom prst="line">
            <a:avLst/>
          </a:prstGeom>
          <a:noFill/>
          <a:ln w="31750">
            <a:solidFill>
              <a:srgbClr val="4FC3F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371600"/>
            <a:ext cx="2560320" cy="292608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645920" y="1645920"/>
            <a:ext cx="731520" cy="731520"/>
          </a:xfrm>
          <a:prstGeom prst="ellipse">
            <a:avLst/>
          </a:prstGeom>
          <a:solidFill>
            <a:srgbClr val="0288D1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164592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25603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via API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05840" y="301752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your AI workload with model specs,</a:t>
            </a:r>
            <a:endParaRPr lang="en-US" sz="12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latency requirements, and priority level.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91840" y="256032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&gt;&gt;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566160" y="1371600"/>
            <a:ext cx="2560320" cy="292608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480560" y="1645920"/>
            <a:ext cx="731520" cy="731520"/>
          </a:xfrm>
          <a:prstGeom prst="ellipse">
            <a:avLst/>
          </a:prstGeom>
          <a:solidFill>
            <a:srgbClr val="0288D1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164592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840480" y="25603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Intelligent Scoring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840480" y="301752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 evaluates orbital vs cloud targets</a:t>
            </a:r>
            <a:endParaRPr lang="en-US" sz="12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5 dimensions in real-time.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126480" y="256032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&gt;&gt;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400800" y="1371600"/>
            <a:ext cx="2560320" cy="292608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315200" y="1645920"/>
            <a:ext cx="731520" cy="731520"/>
          </a:xfrm>
          <a:prstGeom prst="ellipse">
            <a:avLst/>
          </a:prstGeom>
          <a:solidFill>
            <a:srgbClr val="0288D1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0" y="164592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675120" y="25603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Dispatch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675120" y="301752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routed to best compute node.</a:t>
            </a:r>
            <a:endParaRPr lang="en-US" sz="12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comparison and confidence score returned.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50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Market Opportunity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1097280" cy="0"/>
          </a:xfrm>
          <a:prstGeom prst="line">
            <a:avLst/>
          </a:prstGeom>
          <a:noFill/>
          <a:ln w="31750">
            <a:solidFill>
              <a:srgbClr val="4FC3F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371600"/>
            <a:ext cx="7680960" cy="868680"/>
          </a:xfrm>
          <a:prstGeom prst="rect">
            <a:avLst/>
          </a:prstGeom>
          <a:solidFill>
            <a:srgbClr val="0D1B3E"/>
          </a:solidFill>
          <a:ln w="6350">
            <a:solidFill>
              <a:srgbClr val="4FC3F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371600"/>
            <a:ext cx="7132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FC3F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 xml:space="preserve">TAM  </a:t>
            </a:r>
            <a:pPr indent="0" marL="0">
              <a:buNone/>
            </a:pPr>
            <a:r>
              <a:rPr lang="en-US" sz="22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 xml:space="preserve">$200B  </a:t>
            </a:r>
            <a:pPr indent="0" marL="0">
              <a:buNone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Cloud Compute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011680" y="2423160"/>
            <a:ext cx="5120640" cy="868680"/>
          </a:xfrm>
          <a:prstGeom prst="rect">
            <a:avLst/>
          </a:prstGeom>
          <a:solidFill>
            <a:srgbClr val="112244"/>
          </a:solidFill>
          <a:ln w="6350">
            <a:solidFill>
              <a:srgbClr val="4FC3F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86000" y="2423160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FC3F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 xml:space="preserve">SAM  </a:t>
            </a:r>
            <a:pPr indent="0" marL="0">
              <a:buNone/>
            </a:pPr>
            <a:r>
              <a:rPr lang="en-US" sz="22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 xml:space="preserve">$45B  </a:t>
            </a:r>
            <a:pPr indent="0" marL="0">
              <a:buNone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/ GPU Compute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00400" y="3474720"/>
            <a:ext cx="2743200" cy="868680"/>
          </a:xfrm>
          <a:prstGeom prst="rect">
            <a:avLst/>
          </a:prstGeom>
          <a:solidFill>
            <a:srgbClr val="163060"/>
          </a:solidFill>
          <a:ln w="6350">
            <a:solidFill>
              <a:srgbClr val="4FC3F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47472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FC3F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 xml:space="preserve">SOM  </a:t>
            </a:r>
            <a:pPr indent="0" marL="0">
              <a:buNone/>
            </a:pPr>
            <a:r>
              <a:rPr lang="en-US" sz="22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 xml:space="preserve">$2B  </a:t>
            </a:r>
            <a:pPr indent="0" marL="0">
              <a:buNone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Orbital-Eligible Workloads by 2028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31520" y="4297680"/>
            <a:ext cx="7680960" cy="548640"/>
          </a:xfrm>
          <a:prstGeom prst="rect">
            <a:avLst/>
          </a:prstGeom>
          <a:solidFill>
            <a:srgbClr val="0C1322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9768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Space compute infrastructure growing at 40% CAGR through 2030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50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Business Model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1097280" cy="0"/>
          </a:xfrm>
          <a:prstGeom prst="line">
            <a:avLst/>
          </a:prstGeom>
          <a:noFill/>
          <a:ln w="31750">
            <a:solidFill>
              <a:srgbClr val="4FC3F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344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subscriptions with usage-based upsell potential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1920240"/>
            <a:ext cx="2560320" cy="274320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005840" y="2103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05840" y="24231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$499</a:t>
            </a:r>
            <a:pPr indent="0" marL="0">
              <a:buNone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/mo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005840" y="29260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BB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$6K ARR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05840" y="329184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1K routing decisions/day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+ API access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support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566160" y="1920240"/>
            <a:ext cx="2560320" cy="2743200"/>
          </a:xfrm>
          <a:prstGeom prst="rect">
            <a:avLst/>
          </a:prstGeom>
          <a:solidFill>
            <a:srgbClr val="0C1322"/>
          </a:solidFill>
          <a:ln w="19050">
            <a:solidFill>
              <a:srgbClr val="4FC3F7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566160" y="1920240"/>
            <a:ext cx="2560320" cy="36576"/>
          </a:xfrm>
          <a:prstGeom prst="rect">
            <a:avLst/>
          </a:prstGeom>
          <a:solidFill>
            <a:srgbClr val="4FC3F7"/>
          </a:solidFill>
          <a:ln/>
        </p:spPr>
      </p:sp>
      <p:sp>
        <p:nvSpPr>
          <p:cNvPr id="12" name="Text 10"/>
          <p:cNvSpPr/>
          <p:nvPr/>
        </p:nvSpPr>
        <p:spPr>
          <a:xfrm>
            <a:off x="3840480" y="2103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840480" y="24231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$1,999</a:t>
            </a:r>
            <a:pPr indent="0" marL="0">
              <a:buNone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/mo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3840480" y="29260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BB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$24K ARR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40480" y="329184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Unlimited routing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scoring models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support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400800" y="1920240"/>
            <a:ext cx="2560320" cy="274320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675120" y="2103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675120" y="24231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$5,000+</a:t>
            </a:r>
            <a:pPr indent="0" marL="0">
              <a:buNone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/mo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6675120" y="29260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BB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$60K+ ARR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675120" y="329184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instance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integrations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+ 24/7 support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85%+ gross margins  |  Low infrastructure cost (orbital compute runs on solar)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50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Traction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1097280" cy="0"/>
          </a:xfrm>
          <a:prstGeom prst="line">
            <a:avLst/>
          </a:prstGeom>
          <a:noFill/>
          <a:ln w="31750">
            <a:solidFill>
              <a:srgbClr val="4FC3F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371600"/>
            <a:ext cx="1828800" cy="164592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50876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Live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14400" y="210312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deployed</a:t>
            </a:r>
            <a:endParaRPr lang="en-US" sz="11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orbitroute.ai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743200" y="1371600"/>
            <a:ext cx="1828800" cy="164592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2926080" y="150876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2926080" y="210312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Orbital compute</a:t>
            </a:r>
            <a:endParaRPr lang="en-US" sz="11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assets tracked live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54880" y="1371600"/>
            <a:ext cx="1828800" cy="164592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937760" y="150876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35%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4937760" y="210312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savings vs</a:t>
            </a:r>
            <a:endParaRPr lang="en-US" sz="11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baseline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766560" y="1371600"/>
            <a:ext cx="1828800" cy="164592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949440" y="150876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17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6949440" y="210312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 stations</a:t>
            </a:r>
            <a:endParaRPr lang="en-US" sz="11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coverage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" y="3291840"/>
            <a:ext cx="7680960" cy="164592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05840" y="3429000"/>
            <a:ext cx="71323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232 GPUs across H100, A100, L40S orbital fleet — real-time SGP4 tracking via CelesTrak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Stripe payments live, automated 3-stage email nurture, full CRM pipeline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engine runs 24/7 — satellite tracking, ground station pass detection, fleet monitoring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metrics from real data — zero fabrication, full audit trail in SQLite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50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Competitive Advantage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1097280" cy="0"/>
          </a:xfrm>
          <a:prstGeom prst="line">
            <a:avLst/>
          </a:prstGeom>
          <a:noFill/>
          <a:ln w="31750">
            <a:solidFill>
              <a:srgbClr val="4FC3F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371600"/>
            <a:ext cx="3657600" cy="146304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371600"/>
            <a:ext cx="54864" cy="1463040"/>
          </a:xfrm>
          <a:prstGeom prst="rect">
            <a:avLst/>
          </a:prstGeom>
          <a:solidFill>
            <a:srgbClr val="4FC3F7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5087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Mover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8745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existing platform combines orbital and terrestrial compute routing. We are defining the category.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1371600"/>
            <a:ext cx="3657600" cy="146304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663440" y="1371600"/>
            <a:ext cx="54864" cy="1463040"/>
          </a:xfrm>
          <a:prstGeom prst="rect">
            <a:avLst/>
          </a:prstGeom>
          <a:solidFill>
            <a:srgbClr val="4FC3F7"/>
          </a:solidFill>
          <a:ln/>
        </p:spPr>
      </p:sp>
      <p:sp>
        <p:nvSpPr>
          <p:cNvPr id="10" name="Text 8"/>
          <p:cNvSpPr/>
          <p:nvPr/>
        </p:nvSpPr>
        <p:spPr>
          <a:xfrm>
            <a:off x="4937760" y="15087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Patent Pending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37760" y="18745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multi-dimension scoring algorithm for hybrid orbital-cloud workload optimization.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31520" y="3063240"/>
            <a:ext cx="3657600" cy="146304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31520" y="3063240"/>
            <a:ext cx="54864" cy="1463040"/>
          </a:xfrm>
          <a:prstGeom prst="rect">
            <a:avLst/>
          </a:prstGeom>
          <a:solidFill>
            <a:srgbClr val="4FC3F7"/>
          </a:solidFill>
          <a:ln/>
        </p:spPr>
      </p:sp>
      <p:sp>
        <p:nvSpPr>
          <p:cNvPr id="14" name="Text 12"/>
          <p:cNvSpPr/>
          <p:nvPr/>
        </p:nvSpPr>
        <p:spPr>
          <a:xfrm>
            <a:off x="1005840" y="32004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Intelligence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356616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satellite tracking via SGP4 propagation combined with atmospheric monitoring at ground stations.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663440" y="3063240"/>
            <a:ext cx="3657600" cy="146304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663440" y="3063240"/>
            <a:ext cx="54864" cy="1463040"/>
          </a:xfrm>
          <a:prstGeom prst="rect">
            <a:avLst/>
          </a:prstGeom>
          <a:solidFill>
            <a:srgbClr val="4FC3F7"/>
          </a:solidFill>
          <a:ln/>
        </p:spPr>
      </p:sp>
      <p:sp>
        <p:nvSpPr>
          <p:cNvPr id="18" name="Text 16"/>
          <p:cNvSpPr/>
          <p:nvPr/>
        </p:nvSpPr>
        <p:spPr>
          <a:xfrm>
            <a:off x="4937760" y="32004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Moat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37760" y="356616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routing decision improves the model. More customers means better routing for everyone.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50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Team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1097280" cy="0"/>
          </a:xfrm>
          <a:prstGeom prst="line">
            <a:avLst/>
          </a:prstGeom>
          <a:noFill/>
          <a:ln w="31750">
            <a:solidFill>
              <a:srgbClr val="4FC3F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828800" y="1463040"/>
            <a:ext cx="5486400" cy="292608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286000" y="1828800"/>
            <a:ext cx="1097280" cy="1097280"/>
          </a:xfrm>
          <a:prstGeom prst="ellipse">
            <a:avLst/>
          </a:prstGeom>
          <a:solidFill>
            <a:srgbClr val="0288D1"/>
          </a:solidFill>
          <a:ln/>
        </p:spPr>
      </p:sp>
      <p:sp>
        <p:nvSpPr>
          <p:cNvPr id="6" name="Text 4"/>
          <p:cNvSpPr/>
          <p:nvPr/>
        </p:nvSpPr>
        <p:spPr>
          <a:xfrm>
            <a:off x="2286000" y="182880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CC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657600" y="18288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Clayton Camera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657600" y="22860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CEO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657600" y="274320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founder building at the intersection of</a:t>
            </a:r>
            <a:endParaRPr lang="en-US" sz="12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infrastructure and space technology.</a:t>
            </a:r>
            <a:endParaRPr lang="en-US" sz="1200" dirty="0"/>
          </a:p>
          <a:p>
            <a:pPr indent="0" marL="0">
              <a:lnSpc>
                <a:spcPct val="150000"/>
              </a:lnSpc>
              <a:buNone/>
            </a:pPr>
            <a:endParaRPr lang="en-US" sz="12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Full-stack engineering across backend systems,</a:t>
            </a:r>
            <a:endParaRPr lang="en-US" sz="12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data pipelines, and orbital mechanics.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50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Ask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1097280" cy="0"/>
          </a:xfrm>
          <a:prstGeom prst="line">
            <a:avLst/>
          </a:prstGeom>
          <a:noFill/>
          <a:ln w="31750">
            <a:solidFill>
              <a:srgbClr val="4FC3F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Seeking seed funding to scale OrbitRoute from beta to revenue.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31520" y="2011680"/>
            <a:ext cx="2560320" cy="182880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005840" y="214884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4FC3F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40%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005840" y="26060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Go-to-Market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40" y="297180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team, content marketing,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outreach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566160" y="2011680"/>
            <a:ext cx="2560320" cy="182880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840480" y="214884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4FC3F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35%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40480" y="26060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840480" y="297180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routing engine,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model improvements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0" y="2011680"/>
            <a:ext cx="2560320" cy="1828800"/>
          </a:xfrm>
          <a:prstGeom prst="rect">
            <a:avLst/>
          </a:prstGeom>
          <a:solidFill>
            <a:srgbClr val="0C1322"/>
          </a:solidFill>
          <a:ln w="12700">
            <a:solidFill>
              <a:srgbClr val="1A22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3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675120" y="214884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4FC3F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25%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675120" y="26060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675120" y="297180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Orbital compute providers,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 station operators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31520" y="4114800"/>
            <a:ext cx="7680960" cy="731520"/>
          </a:xfrm>
          <a:prstGeom prst="rect">
            <a:avLst/>
          </a:prstGeom>
          <a:solidFill>
            <a:srgbClr val="0C1322"/>
          </a:solidFill>
          <a:ln w="6350">
            <a:solidFill>
              <a:srgbClr val="4FC3F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1520" y="411480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12-Month Target: 50 enterprise customers  |  $1.2M ARR  |  Path to Series A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50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7432"/>
          </a:xfrm>
          <a:prstGeom prst="rect">
            <a:avLst/>
          </a:prstGeom>
          <a:solidFill>
            <a:srgbClr val="4FC3F7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09728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F5F7F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OrbitRoute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1371600" y="21031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future of compute is orbital.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657600" y="2926080"/>
            <a:ext cx="1828800" cy="0"/>
          </a:xfrm>
          <a:prstGeom prst="line">
            <a:avLst/>
          </a:prstGeom>
          <a:noFill/>
          <a:ln w="25400">
            <a:solidFill>
              <a:srgbClr val="4FC3F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orbitroute.ai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3657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hello@orbitroute.ai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4206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Clayton Camera  |  Founder &amp; CEO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OrbitRoute - Investor Pitch Deck</dc:title>
  <dc:subject>PptxGenJS Presentation</dc:subject>
  <dc:creator>Clayton Camera</dc:creator>
  <cp:lastModifiedBy>Clayton Camera</cp:lastModifiedBy>
  <cp:revision>1</cp:revision>
  <dcterms:created xsi:type="dcterms:W3CDTF">2026-03-14T04:52:44Z</dcterms:created>
  <dcterms:modified xsi:type="dcterms:W3CDTF">2026-03-14T04:52:44Z</dcterms:modified>
</cp:coreProperties>
</file>